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78" r:id="rId6"/>
    <p:sldId id="260" r:id="rId7"/>
    <p:sldId id="261" r:id="rId8"/>
    <p:sldId id="268" r:id="rId9"/>
    <p:sldId id="279" r:id="rId10"/>
    <p:sldId id="277" r:id="rId11"/>
    <p:sldId id="264" r:id="rId12"/>
    <p:sldId id="263" r:id="rId13"/>
    <p:sldId id="269" r:id="rId14"/>
    <p:sldId id="276" r:id="rId15"/>
    <p:sldId id="275" r:id="rId16"/>
    <p:sldId id="282" r:id="rId17"/>
    <p:sldId id="273" r:id="rId18"/>
    <p:sldId id="283" r:id="rId19"/>
    <p:sldId id="284" r:id="rId20"/>
    <p:sldId id="270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thila Harish" initials="MH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7B13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76518" autoAdjust="0"/>
  </p:normalViewPr>
  <p:slideViewPr>
    <p:cSldViewPr snapToGrid="0">
      <p:cViewPr varScale="1">
        <p:scale>
          <a:sx n="63" d="100"/>
          <a:sy n="63" d="100"/>
        </p:scale>
        <p:origin x="-666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B6BD32-E29E-498C-A6FE-49E8AA06FAE8}" type="datetimeFigureOut">
              <a:rPr lang="en-SG" smtClean="0"/>
              <a:t>22/7/2015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C653A-52EE-4015-8D8E-B76DF7EA07C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48749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C653A-52EE-4015-8D8E-B76DF7EA07CD}" type="slidenum">
              <a:rPr lang="en-SG" smtClean="0"/>
              <a:t>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022857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also expect that additional improvement in quality could come from allowing non-peak frequency bins to be influenced by more than one neighboring peak. </a:t>
            </a:r>
            <a:endParaRPr lang="en-SG" dirty="0" smtClean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C653A-52EE-4015-8D8E-B76DF7EA07CD}" type="slidenum">
              <a:rPr lang="en-SG" smtClean="0"/>
              <a:t>18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23986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also expect that additional improvement in quality could come from allowing non-peak frequency bins to be influenced by more than one neighboring peak. </a:t>
            </a:r>
            <a:endParaRPr lang="en-SG" dirty="0" smtClean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C653A-52EE-4015-8D8E-B76DF7EA07CD}" type="slidenum">
              <a:rPr lang="en-SG" smtClean="0"/>
              <a:t>19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23986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phase reconstruction performed by this algorithm involves the calculation of peaks in the magnitude spectra of the signal, and the subsequent phase increment at the peaks by pi shifts.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Looking at this from the phase vocoder perspective, it possesses distinct advantages over other methods since no phase unwrapping and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arctan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calculations are necessary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SPSI also compares favorably with spectrogram inversion algorithms that necessitate many frequency transform iterations. </a:t>
            </a:r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C653A-52EE-4015-8D8E-B76DF7EA07CD}" type="slidenum">
              <a:rPr lang="en-SG" smtClean="0"/>
              <a:t>20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02361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 smtClean="0"/>
              <a:t>Just say:</a:t>
            </a:r>
          </a:p>
          <a:p>
            <a:endParaRPr lang="en-SG" dirty="0" smtClean="0"/>
          </a:p>
          <a:p>
            <a:r>
              <a:rPr lang="en-SG" dirty="0" smtClean="0"/>
              <a:t>Introduce</a:t>
            </a:r>
            <a:r>
              <a:rPr lang="en-SG" baseline="0" dirty="0" smtClean="0"/>
              <a:t> and motivate </a:t>
            </a:r>
            <a:r>
              <a:rPr lang="en-SG" dirty="0" smtClean="0"/>
              <a:t>the problem</a:t>
            </a:r>
          </a:p>
          <a:p>
            <a:r>
              <a:rPr lang="en-SG" dirty="0" smtClean="0"/>
              <a:t>The algorithm</a:t>
            </a:r>
          </a:p>
          <a:p>
            <a:r>
              <a:rPr lang="en-SG" dirty="0" smtClean="0"/>
              <a:t>An evaluation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C653A-52EE-4015-8D8E-B76DF7EA07CD}" type="slidenum">
              <a:rPr lang="en-SG" smtClean="0"/>
              <a:t>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95395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the left: y</a:t>
            </a:r>
            <a:r>
              <a:rPr lang="en-US" baseline="0" dirty="0" smtClean="0"/>
              <a:t> axis is magnitude of FFT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 spectrogram : y axis : we’re looking at the power spectrum as it changes over</a:t>
            </a:r>
            <a:r>
              <a:rPr lang="en-US" baseline="0" dirty="0" smtClean="0"/>
              <a:t> time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color represents magnitude</a:t>
            </a:r>
            <a:r>
              <a:rPr lang="en-US" baseline="0" dirty="0" smtClean="0"/>
              <a:t> of the spectrum, we can see how it changes over time. X axis is time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Both</a:t>
            </a:r>
            <a:r>
              <a:rPr lang="en-US" baseline="0" dirty="0" smtClean="0"/>
              <a:t> of these representations exclude phase. </a:t>
            </a:r>
            <a:endParaRPr lang="en-SG" dirty="0" smtClean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C653A-52EE-4015-8D8E-B76DF7EA07CD}" type="slidenum">
              <a:rPr lang="en-SG" smtClean="0"/>
              <a:t>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40811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These applications include, but are not limited to audio enhancement, reverberation analysis, time and pitch modification, and noise cancellation.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G&amp;L: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Add</a:t>
            </a:r>
            <a:r>
              <a:rPr lang="en-US" baseline="0" dirty="0" smtClean="0"/>
              <a:t> the fact that: G&amp;L is proven to converge to a stable solution.  Add a drawback: it is slow to compute because of the number of iterations.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r>
              <a:rPr lang="en-SG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G&amp;L algorithm, the main problem is each transform iteration is concurrently applied to all frames, making it non-real time.</a:t>
            </a:r>
          </a:p>
          <a:p>
            <a:endParaRPr lang="en-SG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SG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Whole signal must be processed for each iteration.</a:t>
            </a:r>
          </a:p>
          <a:p>
            <a:r>
              <a:rPr lang="en-SG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also dependent on the initial estimates.</a:t>
            </a:r>
          </a:p>
          <a:p>
            <a:endParaRPr lang="en-SG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SG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C653A-52EE-4015-8D8E-B76DF7EA07CD}" type="slidenum">
              <a:rPr lang="en-SG" smtClean="0"/>
              <a:t>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59195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 smtClean="0"/>
              <a:t>G&amp;L does forward and reverse</a:t>
            </a:r>
            <a:r>
              <a:rPr lang="en-SG" baseline="0" dirty="0" smtClean="0"/>
              <a:t> passes. This uses the signal up till the frame which is processed.</a:t>
            </a:r>
          </a:p>
          <a:p>
            <a:endParaRPr lang="en-SG" baseline="0" dirty="0" smtClean="0"/>
          </a:p>
          <a:p>
            <a:r>
              <a:rPr lang="en-SG" baseline="0" dirty="0" err="1" smtClean="0"/>
              <a:t>Rtisi</a:t>
            </a:r>
            <a:r>
              <a:rPr lang="en-SG" baseline="0" dirty="0" smtClean="0"/>
              <a:t> however offers results which are lower than </a:t>
            </a:r>
            <a:r>
              <a:rPr lang="en-SG" baseline="0" dirty="0" err="1" smtClean="0"/>
              <a:t>g&amp;l</a:t>
            </a:r>
            <a:r>
              <a:rPr lang="en-SG" baseline="0" dirty="0" smtClean="0"/>
              <a:t> due to lack </a:t>
            </a:r>
            <a:r>
              <a:rPr lang="en-SG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lack</a:t>
            </a:r>
            <a:r>
              <a:rPr lang="en-SG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look-ahead and optimization toward the future of the signal.</a:t>
            </a:r>
          </a:p>
          <a:p>
            <a:r>
              <a:rPr lang="en-SG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Rtisi</a:t>
            </a:r>
            <a:r>
              <a:rPr lang="en-SG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-la was then developed which performed phase estimation of RTISI on k frames after the current one, ensuring that the estimated phase for the frame</a:t>
            </a:r>
          </a:p>
          <a:p>
            <a:r>
              <a:rPr lang="en-SG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soon to be committed in the resulting signal was in agreement with the past and future evolutions of the signal. However they don’t show high accuracy.</a:t>
            </a:r>
          </a:p>
          <a:p>
            <a:endParaRPr lang="en-SG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SG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overall reconstruction quality has not significantly improved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C653A-52EE-4015-8D8E-B76DF7EA07CD}" type="slidenum">
              <a:rPr lang="en-SG" smtClean="0"/>
              <a:t>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87807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 smtClean="0"/>
              <a:t>From the magnitude spectrum, we identify the bins that represent peaks in the spectrum by comparing the magnitude of  each bin j with that of its </a:t>
            </a:r>
            <a:r>
              <a:rPr lang="en-SG" dirty="0" err="1" smtClean="0"/>
              <a:t>neighbors</a:t>
            </a:r>
            <a:r>
              <a:rPr lang="en-SG" dirty="0" smtClean="0"/>
              <a:t>, 𝑗+1 and 𝑗−1.</a:t>
            </a:r>
          </a:p>
          <a:p>
            <a:r>
              <a:rPr lang="en-SG" dirty="0" smtClean="0"/>
              <a:t>Quadratic interpolation is then used to identify the true peak position based on the magnitude of the peak bin and its </a:t>
            </a:r>
            <a:r>
              <a:rPr lang="en-SG" dirty="0" err="1" smtClean="0"/>
              <a:t>neighbors</a:t>
            </a:r>
            <a:r>
              <a:rPr lang="en-SG" dirty="0" smtClean="0"/>
              <a:t>.</a:t>
            </a:r>
          </a:p>
          <a:p>
            <a:endParaRPr lang="en-SG" dirty="0" smtClean="0"/>
          </a:p>
          <a:p>
            <a:r>
              <a:rPr lang="en-SG" dirty="0" smtClean="0"/>
              <a:t>Alpha= magnitude at bin j-1</a:t>
            </a:r>
          </a:p>
          <a:p>
            <a:r>
              <a:rPr lang="en-SG" dirty="0" smtClean="0"/>
              <a:t>Beta= magnitude at bin j</a:t>
            </a:r>
          </a:p>
          <a:p>
            <a:r>
              <a:rPr lang="en-SG" dirty="0" smtClean="0"/>
              <a:t>Gamma= magnitude</a:t>
            </a:r>
            <a:r>
              <a:rPr lang="en-SG" baseline="0" dirty="0" smtClean="0"/>
              <a:t> at bin j+1</a:t>
            </a:r>
          </a:p>
          <a:p>
            <a:endParaRPr lang="en-SG" dirty="0" smtClean="0"/>
          </a:p>
          <a:p>
            <a:r>
              <a:rPr lang="en-SG" dirty="0" smtClean="0"/>
              <a:t>That frequency tells what the phase is- and how fast to rotate</a:t>
            </a:r>
            <a:r>
              <a:rPr lang="en-SG" baseline="0" dirty="0" smtClean="0"/>
              <a:t> the phase to the current frame.</a:t>
            </a:r>
            <a:endParaRPr lang="en-SG" dirty="0" smtClean="0"/>
          </a:p>
          <a:p>
            <a:endParaRPr lang="en-SG" dirty="0" smtClean="0"/>
          </a:p>
          <a:p>
            <a:r>
              <a:rPr lang="en-SG" dirty="0" smtClean="0"/>
              <a:t>Adjusted phase rate=2pi(</a:t>
            </a:r>
            <a:r>
              <a:rPr lang="en-SG" dirty="0" err="1" smtClean="0"/>
              <a:t>j+p</a:t>
            </a:r>
            <a:r>
              <a:rPr lang="en-SG" dirty="0" smtClean="0"/>
              <a:t>)/L</a:t>
            </a:r>
          </a:p>
          <a:p>
            <a:endParaRPr lang="en-SG" dirty="0" smtClean="0"/>
          </a:p>
          <a:p>
            <a:r>
              <a:rPr lang="en-SG" dirty="0" err="1" smtClean="0"/>
              <a:t>Peakphase</a:t>
            </a:r>
            <a:r>
              <a:rPr lang="en-SG" dirty="0" smtClean="0"/>
              <a:t>+=S*adjusted</a:t>
            </a:r>
            <a:r>
              <a:rPr lang="en-SG" baseline="0" dirty="0" smtClean="0"/>
              <a:t> phase rate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C653A-52EE-4015-8D8E-B76DF7EA07CD}" type="slidenum">
              <a:rPr lang="en-SG" smtClean="0"/>
              <a:t>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68537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SG" dirty="0" smtClean="0"/>
                  <a:t>Depending on the value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SG" dirty="0" smtClean="0"/>
                  <a:t> we have two cases:</a:t>
                </a:r>
                <a:endParaRPr lang="en-SG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If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smtClean="0"/>
                  <a:t>all </a:t>
                </a:r>
                <a:r>
                  <a:rPr lang="en-US" dirty="0"/>
                  <a:t>the bins to the right of the peak </a:t>
                </a:r>
                <a:r>
                  <a:rPr lang="en-US" dirty="0" smtClean="0"/>
                  <a:t>bin will </a:t>
                </a:r>
                <a:r>
                  <a:rPr lang="en-US" dirty="0"/>
                  <a:t>have the phase of the peak bin with a shift of pi until the next 'trough' or </a:t>
                </a:r>
                <a:r>
                  <a:rPr lang="en-US" dirty="0" smtClean="0"/>
                  <a:t>'valley‘, as well as bin </a:t>
                </a:r>
                <a:r>
                  <a:rPr lang="en-US" i="1" dirty="0" smtClean="0"/>
                  <a:t>j—</a:t>
                </a:r>
                <a:r>
                  <a:rPr lang="en-US" dirty="0" smtClean="0"/>
                  <a:t>1. </a:t>
                </a:r>
                <a:r>
                  <a:rPr lang="en-US" dirty="0"/>
                  <a:t>Beyond the trough, the bins are locked to the next peak. The bins to the left of the peak bin will have the same phase as that of the peak </a:t>
                </a:r>
                <a:r>
                  <a:rPr lang="en-US" dirty="0" smtClean="0"/>
                  <a:t>bin.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SG" b="0" i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the same procedure is followed as above, but in reverse. </a:t>
                </a:r>
                <a:endParaRPr lang="en-US" dirty="0" smtClean="0"/>
              </a:p>
              <a:p>
                <a:r>
                  <a:rPr lang="en-US" dirty="0" smtClean="0"/>
                  <a:t>In </a:t>
                </a:r>
                <a:r>
                  <a:rPr lang="en-US" dirty="0"/>
                  <a:t>both cases, as before, this is carried out only as far as  the next trough.</a:t>
                </a:r>
                <a:endParaRPr lang="en-SG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SG" dirty="0" smtClean="0"/>
                  <a:t>Depending on the value of </a:t>
                </a:r>
                <a:r>
                  <a:rPr lang="en-US" i="0">
                    <a:latin typeface="Cambria Math" panose="02040503050406030204" pitchFamily="18" charset="0"/>
                  </a:rPr>
                  <a:t>𝑝</a:t>
                </a:r>
                <a:r>
                  <a:rPr lang="en-SG" dirty="0" smtClean="0"/>
                  <a:t> we have two cases:</a:t>
                </a:r>
                <a:endParaRPr lang="en-SG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If  </a:t>
                </a:r>
                <a:r>
                  <a:rPr lang="en-US" i="0">
                    <a:latin typeface="Cambria Math" panose="02040503050406030204" pitchFamily="18" charset="0"/>
                  </a:rPr>
                  <a:t>𝑝&lt;0</a:t>
                </a:r>
                <a:r>
                  <a:rPr lang="en-US" dirty="0"/>
                  <a:t>, </a:t>
                </a:r>
                <a:r>
                  <a:rPr lang="en-US" dirty="0" smtClean="0"/>
                  <a:t>all </a:t>
                </a:r>
                <a:r>
                  <a:rPr lang="en-US" dirty="0"/>
                  <a:t>the bins to the right of the peak </a:t>
                </a:r>
                <a:r>
                  <a:rPr lang="en-US" dirty="0" smtClean="0"/>
                  <a:t>bin will </a:t>
                </a:r>
                <a:r>
                  <a:rPr lang="en-US" dirty="0"/>
                  <a:t>have the phase of the peak bin with a shift of pi until the next 'trough' or </a:t>
                </a:r>
                <a:r>
                  <a:rPr lang="en-US" dirty="0" smtClean="0"/>
                  <a:t>'valley‘, as well as bin </a:t>
                </a:r>
                <a:r>
                  <a:rPr lang="en-US" i="1" dirty="0" smtClean="0"/>
                  <a:t>j—</a:t>
                </a:r>
                <a:r>
                  <a:rPr lang="en-US" dirty="0" smtClean="0"/>
                  <a:t>1. </a:t>
                </a:r>
                <a:r>
                  <a:rPr lang="en-US" dirty="0"/>
                  <a:t>Beyond the trough, the bins are locked to the next peak. The bins to the left of the peak bin will have the same phase as that of the peak </a:t>
                </a:r>
                <a:r>
                  <a:rPr lang="en-US" dirty="0" smtClean="0"/>
                  <a:t>bin.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If </a:t>
                </a:r>
                <a:r>
                  <a:rPr lang="en-US" i="0" smtClean="0">
                    <a:latin typeface="Cambria Math" panose="02040503050406030204" pitchFamily="18" charset="0"/>
                  </a:rPr>
                  <a:t>𝑝</a:t>
                </a:r>
                <a:r>
                  <a:rPr lang="en-US" dirty="0" smtClean="0"/>
                  <a:t> </a:t>
                </a:r>
                <a:r>
                  <a:rPr lang="en-US" i="0">
                    <a:latin typeface="Cambria Math" panose="02040503050406030204" pitchFamily="18" charset="0"/>
                  </a:rPr>
                  <a:t>≥</a:t>
                </a:r>
                <a:r>
                  <a:rPr lang="en-SG" b="0" i="0" smtClean="0">
                    <a:latin typeface="Cambria Math" panose="02040503050406030204" pitchFamily="18" charset="0"/>
                  </a:rPr>
                  <a:t>0</a:t>
                </a:r>
                <a:r>
                  <a:rPr lang="en-US" dirty="0" smtClean="0"/>
                  <a:t>, </a:t>
                </a:r>
                <a:r>
                  <a:rPr lang="en-US" dirty="0"/>
                  <a:t>the same procedure is followed as above, but in reverse. </a:t>
                </a:r>
                <a:endParaRPr lang="en-US" dirty="0" smtClean="0"/>
              </a:p>
              <a:p>
                <a:r>
                  <a:rPr lang="en-US" dirty="0" smtClean="0"/>
                  <a:t>In </a:t>
                </a:r>
                <a:r>
                  <a:rPr lang="en-US" dirty="0"/>
                  <a:t>both cases, as before, this is carried out only as far as  the next trough.</a:t>
                </a:r>
                <a:endParaRPr lang="en-SG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C653A-52EE-4015-8D8E-B76DF7EA07CD}" type="slidenum">
              <a:rPr lang="en-SG" smtClean="0"/>
              <a:t>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35968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signal has a duration of 4 seconds and is sampled at a sampling rate of 44100 Hz. We use a window length of 2048 and 75% frame overlap for all the signals.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C653A-52EE-4015-8D8E-B76DF7EA07CD}" type="slidenum">
              <a:rPr lang="en-SG" smtClean="0"/>
              <a:t>12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90645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Compare to the original using a measure knows as the Signal-to-Error Ratio (SER). </a:t>
            </a:r>
          </a:p>
          <a:p>
            <a:endParaRPr lang="en-SG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SPSI algorithm yields an SER significantly greater than single-pass G&amp;L algorithm and is lower, though quite close to the SER measured for the G&amp;L algorithm after 10 iterations for each of the four audio signals. </a:t>
            </a:r>
            <a:endParaRPr lang="en-SG" dirty="0" smtClean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C653A-52EE-4015-8D8E-B76DF7EA07CD}" type="slidenum">
              <a:rPr lang="en-SG" smtClean="0"/>
              <a:t>13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83980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/>
          <a:lstStyle/>
          <a:p>
            <a:fld id="{26CDD94B-015B-40B6-BC48-162DDF78EDF5}" type="datetime1">
              <a:rPr lang="en-SG" smtClean="0"/>
              <a:t>22/7/2015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9F3D723E-7177-4D6F-99EF-101EFCD709F2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/>
          <a:lstStyle/>
          <a:p>
            <a:fld id="{BE13D288-D4AB-4CCE-A39A-303CD17840A0}" type="datetime1">
              <a:rPr lang="en-SG" smtClean="0"/>
              <a:t>22/7/2015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9F3D723E-7177-4D6F-99EF-101EFCD709F2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/>
          <a:lstStyle/>
          <a:p>
            <a:fld id="{7B05BA1D-4D1B-4054-9354-90DEA28C4BF5}" type="datetime1">
              <a:rPr lang="en-SG" smtClean="0"/>
              <a:t>22/7/2015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9F3D723E-7177-4D6F-99EF-101EFCD709F2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/>
          <a:lstStyle/>
          <a:p>
            <a:fld id="{DC3284D8-56B9-4776-B4A9-C8B616D96D85}" type="datetime1">
              <a:rPr lang="en-SG" smtClean="0"/>
              <a:t>22/7/2015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9F3D723E-7177-4D6F-99EF-101EFCD709F2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/>
          <a:lstStyle/>
          <a:p>
            <a:fld id="{682E7F57-7F9A-48F9-BAF8-B1B49CF1EE27}" type="datetime1">
              <a:rPr lang="en-SG" smtClean="0"/>
              <a:t>22/7/2015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9F3D723E-7177-4D6F-99EF-101EFCD709F2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/>
          <a:lstStyle/>
          <a:p>
            <a:fld id="{328E1EE1-AC39-491A-B5D1-838061CF07C8}" type="datetime1">
              <a:rPr lang="en-SG" smtClean="0"/>
              <a:t>22/7/2015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9F3D723E-7177-4D6F-99EF-101EFCD709F2}" type="slidenum">
              <a:rPr lang="en-SG" smtClean="0"/>
              <a:t>‹#›</a:t>
            </a:fld>
            <a:endParaRPr lang="en-S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/>
          <a:lstStyle/>
          <a:p>
            <a:fld id="{C65279BE-9626-4AA5-AB59-150F9CA264F1}" type="datetime1">
              <a:rPr lang="en-SG" smtClean="0"/>
              <a:t>22/7/2015</a:t>
            </a:fld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9F3D723E-7177-4D6F-99EF-101EFCD709F2}" type="slidenum">
              <a:rPr lang="en-SG" smtClean="0"/>
              <a:t>‹#›</a:t>
            </a:fld>
            <a:endParaRPr lang="en-SG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2077700" y="0"/>
            <a:ext cx="1143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microsoft.com/office/2007/relationships/media" Target="../media/media7.wav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audio" Target="../media/media1.wav"/><Relationship Id="rId5" Type="http://schemas.microsoft.com/office/2007/relationships/media" Target="../media/media1.wav"/><Relationship Id="rId4" Type="http://schemas.openxmlformats.org/officeDocument/2006/relationships/audio" Target="../media/media7.wav"/><Relationship Id="rId9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microsoft.com/office/2007/relationships/media" Target="../media/media9.wav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audio" Target="../media/media10.wav"/><Relationship Id="rId5" Type="http://schemas.microsoft.com/office/2007/relationships/media" Target="../media/media10.wav"/><Relationship Id="rId4" Type="http://schemas.openxmlformats.org/officeDocument/2006/relationships/audio" Target="../media/media9.wav"/><Relationship Id="rId9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anclab.org/software/phaserecon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g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image" Target="../media/image5.png"/><Relationship Id="rId3" Type="http://schemas.microsoft.com/office/2007/relationships/media" Target="../media/media2.wav"/><Relationship Id="rId7" Type="http://schemas.microsoft.com/office/2007/relationships/media" Target="../media/media4.wav"/><Relationship Id="rId12" Type="http://schemas.openxmlformats.org/officeDocument/2006/relationships/notesSlide" Target="../notesSlides/notesSlide5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slideLayout" Target="../slideLayouts/slideLayout2.xml"/><Relationship Id="rId5" Type="http://schemas.microsoft.com/office/2007/relationships/media" Target="../media/media3.wav"/><Relationship Id="rId10" Type="http://schemas.openxmlformats.org/officeDocument/2006/relationships/audio" Target="../media/media5.wav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665" y="1595285"/>
            <a:ext cx="10972800" cy="2593975"/>
          </a:xfrm>
        </p:spPr>
        <p:txBody>
          <a:bodyPr>
            <a:normAutofit fontScale="90000"/>
          </a:bodyPr>
          <a:lstStyle/>
          <a:p>
            <a:r>
              <a:rPr lang="en-SG" dirty="0" smtClean="0"/>
              <a:t> </a:t>
            </a:r>
            <a:br>
              <a:rPr lang="en-SG" dirty="0" smtClean="0"/>
            </a:br>
            <a:r>
              <a:rPr lang="en-SG" dirty="0" smtClean="0">
                <a:solidFill>
                  <a:srgbClr val="0070C0"/>
                </a:solidFill>
              </a:rPr>
              <a:t>Single Pass Spectrogram Inversion	</a:t>
            </a:r>
            <a:r>
              <a:rPr lang="en-SG" dirty="0" smtClean="0"/>
              <a:t>	</a:t>
            </a:r>
            <a:endParaRPr lang="en-S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42853"/>
            <a:ext cx="8615680" cy="2787444"/>
          </a:xfrm>
        </p:spPr>
        <p:txBody>
          <a:bodyPr>
            <a:normAutofit/>
          </a:bodyPr>
          <a:lstStyle/>
          <a:p>
            <a:r>
              <a:rPr lang="en-SG" dirty="0" smtClean="0"/>
              <a:t>Presented at:</a:t>
            </a:r>
          </a:p>
          <a:p>
            <a:r>
              <a:rPr lang="en-SG" dirty="0" smtClean="0"/>
              <a:t>IEEE DSP 2015, Singapore</a:t>
            </a:r>
          </a:p>
          <a:p>
            <a:endParaRPr lang="en-SG" dirty="0" smtClean="0"/>
          </a:p>
          <a:p>
            <a:pPr algn="l"/>
            <a:r>
              <a:rPr lang="en-SG" dirty="0" smtClean="0"/>
              <a:t>Authors:</a:t>
            </a:r>
          </a:p>
          <a:p>
            <a:pPr algn="l"/>
            <a:r>
              <a:rPr lang="en-SG" dirty="0" smtClean="0">
                <a:solidFill>
                  <a:schemeClr val="accent5">
                    <a:lumMod val="75000"/>
                  </a:schemeClr>
                </a:solidFill>
              </a:rPr>
              <a:t>Gerald T. Beauregard</a:t>
            </a:r>
            <a:endParaRPr lang="en-SG" dirty="0">
              <a:solidFill>
                <a:schemeClr val="accent5">
                  <a:lumMod val="75000"/>
                </a:schemeClr>
              </a:solidFill>
            </a:endParaRPr>
          </a:p>
          <a:p>
            <a:pPr algn="l"/>
            <a:r>
              <a:rPr lang="en-SG" dirty="0" smtClean="0">
                <a:solidFill>
                  <a:schemeClr val="accent5">
                    <a:lumMod val="75000"/>
                  </a:schemeClr>
                </a:solidFill>
              </a:rPr>
              <a:t>Mithila Harish</a:t>
            </a:r>
          </a:p>
          <a:p>
            <a:pPr algn="l"/>
            <a:r>
              <a:rPr lang="en-SG" dirty="0" err="1" smtClean="0">
                <a:solidFill>
                  <a:schemeClr val="accent5">
                    <a:lumMod val="75000"/>
                  </a:schemeClr>
                </a:solidFill>
              </a:rPr>
              <a:t>Lonce</a:t>
            </a:r>
            <a:r>
              <a:rPr lang="en-SG" dirty="0" smtClean="0">
                <a:solidFill>
                  <a:schemeClr val="accent5">
                    <a:lumMod val="75000"/>
                  </a:schemeClr>
                </a:solidFill>
              </a:rPr>
              <a:t> Wyse</a:t>
            </a:r>
          </a:p>
          <a:p>
            <a:pPr algn="l"/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9F3D723E-7177-4D6F-99EF-101EFCD709F2}" type="slidenum">
              <a:rPr lang="en-SG" smtClean="0"/>
              <a:t>1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72055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SG" dirty="0" smtClean="0">
                <a:solidFill>
                  <a:schemeClr val="accent1">
                    <a:lumMod val="75000"/>
                  </a:schemeClr>
                </a:solidFill>
              </a:rPr>
              <a:t>Final Step</a:t>
            </a:r>
            <a:endParaRPr lang="en-S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084" y="2057400"/>
            <a:ext cx="10160000" cy="4800600"/>
          </a:xfrm>
        </p:spPr>
        <p:txBody>
          <a:bodyPr>
            <a:normAutofit/>
          </a:bodyPr>
          <a:lstStyle/>
          <a:p>
            <a:r>
              <a:rPr lang="en-US" sz="2800" dirty="0"/>
              <a:t>The final step is to compute an Inverse Fast Fourier Transform which is </a:t>
            </a:r>
            <a:r>
              <a:rPr lang="en-US" sz="2800" dirty="0" err="1"/>
              <a:t>Hanning</a:t>
            </a:r>
            <a:r>
              <a:rPr lang="en-US" sz="2800" dirty="0"/>
              <a:t> windowed to yield the output frames which are then overlap-added to create a real valued audio signal.</a:t>
            </a:r>
            <a:endParaRPr lang="en-SG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9F3D723E-7177-4D6F-99EF-101EFCD709F2}" type="slidenum">
              <a:rPr lang="en-SG" smtClean="0"/>
              <a:t>10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5927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764" y="575187"/>
            <a:ext cx="7679507" cy="606266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9F3D723E-7177-4D6F-99EF-101EFCD709F2}" type="slidenum">
              <a:rPr lang="en-SG" smtClean="0"/>
              <a:t>11</a:t>
            </a:fld>
            <a:endParaRPr lang="en-S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6632" y="141902"/>
            <a:ext cx="6056671" cy="1143000"/>
          </a:xfrm>
        </p:spPr>
        <p:txBody>
          <a:bodyPr/>
          <a:lstStyle/>
          <a:p>
            <a:pPr algn="ctr"/>
            <a:r>
              <a:rPr lang="en-SG" dirty="0" smtClean="0">
                <a:solidFill>
                  <a:srgbClr val="0070C0"/>
                </a:solidFill>
              </a:rPr>
              <a:t>Flowchart of SPSI</a:t>
            </a:r>
            <a:endParaRPr lang="en-S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40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SG" dirty="0" smtClean="0">
                <a:solidFill>
                  <a:srgbClr val="0070C0"/>
                </a:solidFill>
              </a:rPr>
              <a:t>Evaluation</a:t>
            </a:r>
            <a:endParaRPr lang="en-SG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Two </a:t>
            </a:r>
            <a:r>
              <a:rPr lang="en-US" sz="2800" dirty="0"/>
              <a:t>speech signals and two musical signals. The speech signals consist of one male and one female recording and the musical signals consist of samples of two songs </a:t>
            </a:r>
            <a:r>
              <a:rPr lang="en-US" sz="2800" dirty="0" smtClean="0"/>
              <a:t>with </a:t>
            </a:r>
            <a:r>
              <a:rPr lang="en-US" sz="2800" dirty="0"/>
              <a:t>percussion. 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Initial phases are assumed to be zero.</a:t>
            </a:r>
          </a:p>
          <a:p>
            <a:endParaRPr lang="en-US" sz="2800" dirty="0" smtClean="0"/>
          </a:p>
          <a:p>
            <a:r>
              <a:rPr lang="en-US" sz="2800" dirty="0" smtClean="0"/>
              <a:t>We compare the performance of SPSI with that of Griffin and Lim Algorithm (G&amp;L).</a:t>
            </a:r>
            <a:endParaRPr lang="en-SG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9F3D723E-7177-4D6F-99EF-101EFCD709F2}" type="slidenum">
              <a:rPr lang="en-SG" smtClean="0"/>
              <a:t>12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8512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SG" dirty="0" smtClean="0">
                <a:solidFill>
                  <a:srgbClr val="0070C0"/>
                </a:solidFill>
              </a:rPr>
              <a:t>Results</a:t>
            </a:r>
            <a:endParaRPr lang="en-SG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9F3D723E-7177-4D6F-99EF-101EFCD709F2}" type="slidenum">
              <a:rPr lang="en-SG" smtClean="0"/>
              <a:t>13</a:t>
            </a:fld>
            <a:endParaRPr lang="en-SG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038677"/>
              </p:ext>
            </p:extLst>
          </p:nvPr>
        </p:nvGraphicFramePr>
        <p:xfrm>
          <a:off x="1592826" y="1858298"/>
          <a:ext cx="8937522" cy="4714103"/>
        </p:xfrm>
        <a:graphic>
          <a:graphicData uri="http://schemas.openxmlformats.org/drawingml/2006/table">
            <a:tbl>
              <a:tblPr firstRow="1" firstCol="1" bandRow="1"/>
              <a:tblGrid>
                <a:gridCol w="2117901"/>
                <a:gridCol w="2159303"/>
                <a:gridCol w="2542587"/>
                <a:gridCol w="2117731"/>
              </a:tblGrid>
              <a:tr h="14525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SAMPLE</a:t>
                      </a:r>
                      <a:endParaRPr lang="en-SG" sz="2400" dirty="0"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SER after  </a:t>
                      </a:r>
                      <a:r>
                        <a:rPr lang="en-US" sz="24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ITERATION of G&amp;L</a:t>
                      </a:r>
                      <a:endParaRPr lang="en-SG" sz="2400" dirty="0"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SER after  </a:t>
                      </a:r>
                      <a:r>
                        <a:rPr lang="en-US" sz="24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 ITERATIONS of G&amp;L</a:t>
                      </a:r>
                      <a:endParaRPr lang="en-SG" sz="2400" dirty="0"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SPSI SER</a:t>
                      </a:r>
                      <a:endParaRPr lang="en-SG" sz="2400" dirty="0"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8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Male Speaker</a:t>
                      </a:r>
                      <a:endParaRPr lang="en-SG" sz="2400" dirty="0"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14.40</a:t>
                      </a:r>
                      <a:endParaRPr lang="en-SG" sz="2400" dirty="0"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23.50</a:t>
                      </a:r>
                      <a:endParaRPr lang="en-SG" sz="2400"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20.82</a:t>
                      </a:r>
                      <a:endParaRPr lang="en-SG" sz="2400"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1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Female Speaker</a:t>
                      </a:r>
                      <a:endParaRPr lang="en-SG" sz="2400"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17.04</a:t>
                      </a:r>
                      <a:endParaRPr lang="en-SG" sz="2400"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30.02</a:t>
                      </a:r>
                      <a:endParaRPr lang="en-SG" sz="2400" dirty="0"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24.25</a:t>
                      </a:r>
                      <a:endParaRPr lang="en-SG" sz="2400"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8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Music #1</a:t>
                      </a:r>
                      <a:endParaRPr lang="en-SG" sz="2400"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15.16</a:t>
                      </a:r>
                      <a:endParaRPr lang="en-SG" sz="2400"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30.35</a:t>
                      </a:r>
                      <a:endParaRPr lang="en-SG" sz="2400" dirty="0"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26.67</a:t>
                      </a:r>
                      <a:endParaRPr lang="en-SG" sz="2400"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8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Music #2</a:t>
                      </a:r>
                      <a:endParaRPr lang="en-SG" sz="2400"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15.60</a:t>
                      </a:r>
                      <a:endParaRPr lang="en-SG" sz="2400"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27.54</a:t>
                      </a:r>
                      <a:endParaRPr lang="en-SG" sz="2400" dirty="0"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23.89</a:t>
                      </a:r>
                      <a:endParaRPr lang="en-SG" sz="2400" dirty="0"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490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SG" dirty="0" smtClean="0"/>
              <a:t>SPSI  as initial condition for G&amp;L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9F3D723E-7177-4D6F-99EF-101EFCD709F2}" type="slidenum">
              <a:rPr lang="en-SG" smtClean="0"/>
              <a:t>14</a:t>
            </a:fld>
            <a:endParaRPr lang="en-SG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809737"/>
              </p:ext>
            </p:extLst>
          </p:nvPr>
        </p:nvGraphicFramePr>
        <p:xfrm>
          <a:off x="1932040" y="2374492"/>
          <a:ext cx="7599420" cy="3654350"/>
        </p:xfrm>
        <a:graphic>
          <a:graphicData uri="http://schemas.openxmlformats.org/drawingml/2006/table">
            <a:tbl>
              <a:tblPr firstRow="1" firstCol="1" bandRow="1"/>
              <a:tblGrid>
                <a:gridCol w="2543064"/>
                <a:gridCol w="2521127"/>
                <a:gridCol w="2535229"/>
              </a:tblGrid>
              <a:tr h="7369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SAMPLE</a:t>
                      </a:r>
                      <a:endParaRPr lang="en-SG" sz="2400" dirty="0"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ITERATION</a:t>
                      </a:r>
                      <a:endParaRPr lang="en-SG" sz="2400"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 ITERATIONS</a:t>
                      </a:r>
                      <a:endParaRPr lang="en-SG" sz="2400"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93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Male Speaker</a:t>
                      </a:r>
                      <a:endParaRPr lang="en-SG" sz="2400"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24.38</a:t>
                      </a:r>
                      <a:endParaRPr lang="en-SG" sz="2400" dirty="0"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25.89</a:t>
                      </a:r>
                      <a:endParaRPr lang="en-SG" sz="2400" dirty="0"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93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Female Speaker</a:t>
                      </a:r>
                      <a:endParaRPr lang="en-SG" sz="2400"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29.77</a:t>
                      </a:r>
                      <a:endParaRPr lang="en-SG" sz="2400"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40.64</a:t>
                      </a:r>
                      <a:endParaRPr lang="en-SG" sz="2400" dirty="0"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93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Music #1</a:t>
                      </a:r>
                      <a:endParaRPr lang="en-SG" sz="2400"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35.05</a:t>
                      </a:r>
                      <a:endParaRPr lang="en-SG" sz="2400"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46.17</a:t>
                      </a:r>
                      <a:endParaRPr lang="en-SG" sz="2400"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93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Music #2</a:t>
                      </a:r>
                      <a:endParaRPr lang="en-SG" sz="2400"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30.93</a:t>
                      </a:r>
                      <a:endParaRPr lang="en-SG" sz="2400"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42.52</a:t>
                      </a:r>
                      <a:endParaRPr lang="en-SG" sz="2400" dirty="0"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29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Analysis Summary</a:t>
            </a:r>
            <a:endParaRPr lang="en-SG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After only </a:t>
            </a:r>
            <a:r>
              <a:rPr lang="en-US" sz="2800" dirty="0"/>
              <a:t>1 G&amp;L iteration starting from the SPSI-derived initial condition, the SER is comparable to the 10-iteration zero-phase G&amp;L condition. 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After </a:t>
            </a:r>
            <a:r>
              <a:rPr lang="en-US" sz="2800" dirty="0"/>
              <a:t>10 iterations, the G&amp;L algorithm with SPSI derived initial phases produces SER measures that are significantly better than 10-iteration G&amp;L algorithm run starting from zero phase.</a:t>
            </a:r>
            <a:endParaRPr lang="en-SG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9F3D723E-7177-4D6F-99EF-101EFCD709F2}" type="slidenum">
              <a:rPr lang="en-SG" smtClean="0"/>
              <a:t>15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2765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Plots of a Musical Signal and its Reconstructed Version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SPSI reconstruction is close to the original signal in the time domain as is qualitatively shown in the Figure.</a:t>
            </a:r>
            <a:endParaRPr lang="en-SG" dirty="0"/>
          </a:p>
          <a:p>
            <a:endParaRPr lang="en-S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82862"/>
            <a:ext cx="5334000" cy="4000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35016" y="3395133"/>
            <a:ext cx="2863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 smtClean="0">
                <a:solidFill>
                  <a:srgbClr val="0070C0"/>
                </a:solidFill>
              </a:rPr>
              <a:t>Reconstruction of Orchestral</a:t>
            </a:r>
          </a:p>
          <a:p>
            <a:r>
              <a:rPr lang="en-SG" dirty="0" smtClean="0">
                <a:solidFill>
                  <a:srgbClr val="0070C0"/>
                </a:solidFill>
              </a:rPr>
              <a:t>Music with SPSI</a:t>
            </a:r>
            <a:endParaRPr lang="en-SG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60416" y="4817533"/>
            <a:ext cx="286328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 smtClean="0">
                <a:solidFill>
                  <a:srgbClr val="0070C0"/>
                </a:solidFill>
              </a:rPr>
              <a:t>Reconstruction of Orchestral</a:t>
            </a:r>
          </a:p>
          <a:p>
            <a:r>
              <a:rPr lang="en-SG" dirty="0">
                <a:solidFill>
                  <a:srgbClr val="0070C0"/>
                </a:solidFill>
              </a:rPr>
              <a:t>Music with SPSI derived </a:t>
            </a:r>
          </a:p>
          <a:p>
            <a:r>
              <a:rPr lang="en-SG" dirty="0">
                <a:solidFill>
                  <a:srgbClr val="0070C0"/>
                </a:solidFill>
              </a:rPr>
              <a:t>Phases as Initial Condition</a:t>
            </a:r>
          </a:p>
          <a:p>
            <a:r>
              <a:rPr lang="en-SG" dirty="0">
                <a:solidFill>
                  <a:srgbClr val="0070C0"/>
                </a:solidFill>
              </a:rPr>
              <a:t>with 10 iterations of G&amp;L</a:t>
            </a:r>
          </a:p>
          <a:p>
            <a:endParaRPr lang="en-SG" dirty="0">
              <a:solidFill>
                <a:srgbClr val="0070C0"/>
              </a:solidFill>
            </a:endParaRPr>
          </a:p>
        </p:txBody>
      </p:sp>
      <p:pic>
        <p:nvPicPr>
          <p:cNvPr id="12" name="SPSIOrchestra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026400" y="3431864"/>
            <a:ext cx="609600" cy="609600"/>
          </a:xfrm>
          <a:prstGeom prst="rect">
            <a:avLst/>
          </a:prstGeom>
        </p:spPr>
      </p:pic>
      <p:pic>
        <p:nvPicPr>
          <p:cNvPr id="13" name="SPSIGLOrchestral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051800" y="4946597"/>
            <a:ext cx="609600" cy="609600"/>
          </a:xfrm>
          <a:prstGeom prst="rect">
            <a:avLst/>
          </a:prstGeom>
        </p:spPr>
      </p:pic>
      <p:pic>
        <p:nvPicPr>
          <p:cNvPr id="9" name="rtisiexampleorig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051800" y="2175933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077998" y="2296067"/>
            <a:ext cx="1764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 smtClean="0">
                <a:solidFill>
                  <a:srgbClr val="0070C0"/>
                </a:solidFill>
              </a:rPr>
              <a:t>Orchestral Music</a:t>
            </a:r>
            <a:endParaRPr lang="en-S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11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2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52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48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97B13"/>
                </a:solidFill>
              </a:rPr>
              <a:t/>
            </a:r>
            <a:br>
              <a:rPr lang="en-US" dirty="0" smtClean="0">
                <a:solidFill>
                  <a:srgbClr val="F97B13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Plots </a:t>
            </a:r>
            <a:r>
              <a:rPr lang="en-US" dirty="0">
                <a:solidFill>
                  <a:srgbClr val="0070C0"/>
                </a:solidFill>
              </a:rPr>
              <a:t>of a Musical Signal and its Reconstructed </a:t>
            </a:r>
            <a:r>
              <a:rPr lang="en-US" dirty="0" smtClean="0">
                <a:solidFill>
                  <a:srgbClr val="0070C0"/>
                </a:solidFill>
              </a:rPr>
              <a:t>Version</a:t>
            </a:r>
            <a:r>
              <a:rPr lang="en-SG" dirty="0">
                <a:solidFill>
                  <a:srgbClr val="F97B13"/>
                </a:solidFill>
              </a:rPr>
              <a:t/>
            </a:r>
            <a:br>
              <a:rPr lang="en-SG" dirty="0">
                <a:solidFill>
                  <a:srgbClr val="F97B13"/>
                </a:solidFill>
              </a:rPr>
            </a:b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SPSI reconstruction is close to the original signal in the time </a:t>
            </a:r>
            <a:r>
              <a:rPr lang="en-US" dirty="0" smtClean="0"/>
              <a:t>domain </a:t>
            </a:r>
            <a:r>
              <a:rPr lang="en-US" dirty="0"/>
              <a:t>as is qualitatively shown in </a:t>
            </a:r>
            <a:r>
              <a:rPr lang="en-US" dirty="0" smtClean="0"/>
              <a:t>the Figure.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10600" y="6373758"/>
            <a:ext cx="2743200" cy="365125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9F3D723E-7177-4D6F-99EF-101EFCD709F2}" type="slidenum">
              <a:rPr lang="en-SG" smtClean="0"/>
              <a:t>17</a:t>
            </a:fld>
            <a:endParaRPr lang="en-SG" dirty="0"/>
          </a:p>
        </p:txBody>
      </p:sp>
      <p:pic>
        <p:nvPicPr>
          <p:cNvPr id="4" name="Picture 3" descr="peakpipercussion1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27702"/>
            <a:ext cx="5992032" cy="34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ercussion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942234" y="2984713"/>
            <a:ext cx="609600" cy="609600"/>
          </a:xfrm>
          <a:prstGeom prst="rect">
            <a:avLst/>
          </a:prstGeom>
        </p:spPr>
      </p:pic>
      <p:pic>
        <p:nvPicPr>
          <p:cNvPr id="7" name="percussion1SPS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942234" y="4374839"/>
            <a:ext cx="609600" cy="60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51598" y="3262570"/>
            <a:ext cx="226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 smtClean="0">
                <a:solidFill>
                  <a:srgbClr val="0070C0"/>
                </a:solidFill>
              </a:rPr>
              <a:t>Audio with Percussion</a:t>
            </a:r>
            <a:endParaRPr lang="en-SG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51598" y="4615107"/>
            <a:ext cx="2508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 smtClean="0">
                <a:solidFill>
                  <a:srgbClr val="0070C0"/>
                </a:solidFill>
              </a:rPr>
              <a:t>Reconstruction with SPSI</a:t>
            </a:r>
            <a:endParaRPr lang="en-SG" dirty="0">
              <a:solidFill>
                <a:srgbClr val="0070C0"/>
              </a:solidFill>
            </a:endParaRPr>
          </a:p>
        </p:txBody>
      </p:sp>
      <p:pic>
        <p:nvPicPr>
          <p:cNvPr id="10" name="percussion1SPSI10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942234" y="5567363"/>
            <a:ext cx="609600" cy="609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851598" y="5567363"/>
            <a:ext cx="33237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 smtClean="0">
                <a:solidFill>
                  <a:srgbClr val="0070C0"/>
                </a:solidFill>
              </a:rPr>
              <a:t>Reconstruction with SPSI derived </a:t>
            </a:r>
          </a:p>
          <a:p>
            <a:r>
              <a:rPr lang="en-SG" dirty="0" smtClean="0">
                <a:solidFill>
                  <a:srgbClr val="0070C0"/>
                </a:solidFill>
              </a:rPr>
              <a:t>Phases as Initial Condition</a:t>
            </a:r>
          </a:p>
          <a:p>
            <a:r>
              <a:rPr lang="en-SG" dirty="0" smtClean="0">
                <a:solidFill>
                  <a:srgbClr val="0070C0"/>
                </a:solidFill>
              </a:rPr>
              <a:t>with 10 iterations of G&amp;L</a:t>
            </a:r>
            <a:endParaRPr lang="en-S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65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0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0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160000" cy="819871"/>
          </a:xfrm>
        </p:spPr>
        <p:txBody>
          <a:bodyPr/>
          <a:lstStyle/>
          <a:p>
            <a:pPr algn="ctr"/>
            <a:r>
              <a:rPr lang="en-SG" dirty="0" smtClean="0">
                <a:solidFill>
                  <a:srgbClr val="0070C0"/>
                </a:solidFill>
              </a:rPr>
              <a:t>Other Applications</a:t>
            </a:r>
            <a:endParaRPr lang="en-SG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75509"/>
            <a:ext cx="10160000" cy="4800600"/>
          </a:xfrm>
        </p:spPr>
        <p:txBody>
          <a:bodyPr>
            <a:normAutofit/>
          </a:bodyPr>
          <a:lstStyle/>
          <a:p>
            <a:r>
              <a:rPr lang="en-US" sz="2800" dirty="0"/>
              <a:t>Using phase prediction / extrapolation</a:t>
            </a:r>
          </a:p>
          <a:p>
            <a:pPr lvl="1"/>
            <a:r>
              <a:rPr lang="en-US" sz="2600" dirty="0"/>
              <a:t>Audio compression</a:t>
            </a:r>
          </a:p>
          <a:p>
            <a:pPr lvl="2"/>
            <a:r>
              <a:rPr lang="en-US" sz="2400" dirty="0"/>
              <a:t>For codecs with polar representation (e.g. </a:t>
            </a:r>
            <a:r>
              <a:rPr lang="en-US" sz="2400" dirty="0" smtClean="0"/>
              <a:t>MCLT-based)</a:t>
            </a:r>
            <a:endParaRPr lang="en-US" sz="2400" dirty="0"/>
          </a:p>
          <a:p>
            <a:pPr lvl="2"/>
            <a:r>
              <a:rPr lang="en-US" sz="2400" dirty="0"/>
              <a:t>better than naïve prediction of rotating each bin a nominal bin frequency</a:t>
            </a:r>
          </a:p>
          <a:p>
            <a:pPr lvl="2"/>
            <a:endParaRPr lang="en-US" sz="2400" dirty="0"/>
          </a:p>
          <a:p>
            <a:pPr lvl="1"/>
            <a:r>
              <a:rPr lang="en-US" sz="2600" dirty="0"/>
              <a:t>Audio restoration</a:t>
            </a:r>
          </a:p>
          <a:p>
            <a:pPr lvl="2"/>
            <a:r>
              <a:rPr lang="en-US" sz="2400" dirty="0"/>
              <a:t>Fix corruption in music files (clicks, dropouts)</a:t>
            </a:r>
          </a:p>
          <a:p>
            <a:pPr lvl="2"/>
            <a:r>
              <a:rPr lang="en-US" sz="2400" dirty="0"/>
              <a:t>Use magnitude spectrum from just before (or after) corruption</a:t>
            </a:r>
          </a:p>
          <a:p>
            <a:pPr lvl="1"/>
            <a:endParaRPr lang="en-US" sz="2600" dirty="0" smtClean="0"/>
          </a:p>
          <a:p>
            <a:endParaRPr lang="en-SG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9F3D723E-7177-4D6F-99EF-101EFCD709F2}" type="slidenum">
              <a:rPr lang="en-SG" smtClean="0"/>
              <a:t>18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2970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SG" dirty="0" smtClean="0">
                <a:solidFill>
                  <a:srgbClr val="0070C0"/>
                </a:solidFill>
              </a:rPr>
              <a:t>Future Work</a:t>
            </a:r>
            <a:endParaRPr lang="en-SG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Detailed </a:t>
            </a:r>
            <a:r>
              <a:rPr lang="en-US" sz="2800" dirty="0"/>
              <a:t>quality analysis that could use both quantitative and subjective methods. 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Further </a:t>
            </a:r>
            <a:r>
              <a:rPr lang="en-US" sz="2800" dirty="0"/>
              <a:t>analysis on its use as an initial estimate for the Griffin and Lim Algorithm and its variants could be explored in more detail.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More nuanced phase estimates for bins between peaks</a:t>
            </a:r>
            <a:endParaRPr lang="en-SG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9F3D723E-7177-4D6F-99EF-101EFCD709F2}" type="slidenum">
              <a:rPr lang="en-SG" smtClean="0"/>
              <a:t>19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5534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SG" dirty="0" smtClean="0">
                <a:solidFill>
                  <a:srgbClr val="0070C0"/>
                </a:solidFill>
              </a:rPr>
              <a:t>Agenda</a:t>
            </a:r>
            <a:endParaRPr lang="en-SG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8968" y="2116393"/>
            <a:ext cx="6499123" cy="3134032"/>
          </a:xfrm>
        </p:spPr>
        <p:txBody>
          <a:bodyPr>
            <a:normAutofit/>
          </a:bodyPr>
          <a:lstStyle/>
          <a:p>
            <a:r>
              <a:rPr lang="en-SG" altLang="en-US" sz="2800" noProof="1" smtClean="0"/>
              <a:t>Problem formulation</a:t>
            </a:r>
          </a:p>
          <a:p>
            <a:r>
              <a:rPr lang="en-SG" altLang="en-US" sz="2800" noProof="1" smtClean="0"/>
              <a:t>Algorithm</a:t>
            </a:r>
          </a:p>
          <a:p>
            <a:r>
              <a:rPr lang="en-SG" altLang="en-US" sz="2800" noProof="1" smtClean="0"/>
              <a:t>Evaluation</a:t>
            </a:r>
          </a:p>
          <a:p>
            <a:r>
              <a:rPr lang="en-SG" sz="2800" dirty="0" smtClean="0"/>
              <a:t>Future Study</a:t>
            </a:r>
            <a:endParaRPr lang="en-SG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9F3D723E-7177-4D6F-99EF-101EFCD709F2}" type="slidenum">
              <a:rPr lang="en-SG" smtClean="0"/>
              <a:t>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8357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SG" dirty="0" smtClean="0">
                <a:solidFill>
                  <a:srgbClr val="0070C0"/>
                </a:solidFill>
              </a:rPr>
              <a:t>Conclusion</a:t>
            </a:r>
            <a:endParaRPr lang="en-SG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</a:t>
            </a:r>
            <a:r>
              <a:rPr lang="en-US" sz="2800" dirty="0"/>
              <a:t>Single Pass Spectrogram Inversion (SPSI) algorithm was developed which estimates phases for spectrogram reconstruction in a single pass. 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advantage of this method over other phase reconstruction methods is the computational simplicity and increased efficiency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r>
              <a:rPr lang="en-US" sz="2800" dirty="0" smtClean="0"/>
              <a:t>All audio samples and code - from SPSI and RTISI- are available at: </a:t>
            </a:r>
            <a:r>
              <a:rPr lang="en-SG" sz="2800" dirty="0" smtClean="0">
                <a:hlinkClick r:id="rId3"/>
              </a:rPr>
              <a:t>http</a:t>
            </a:r>
            <a:r>
              <a:rPr lang="en-SG" sz="2800" dirty="0">
                <a:hlinkClick r:id="rId3"/>
              </a:rPr>
              <a:t>://anclab.org/software/phaserecon/</a:t>
            </a:r>
            <a:endParaRPr lang="en-SG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9F3D723E-7177-4D6F-99EF-101EFCD709F2}" type="slidenum">
              <a:rPr lang="en-SG" smtClean="0"/>
              <a:t>20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9480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938" y="25991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SG" sz="7200" dirty="0" smtClean="0">
                <a:solidFill>
                  <a:srgbClr val="0070C0"/>
                </a:solidFill>
              </a:rPr>
              <a:t>THANK YOU</a:t>
            </a:r>
            <a:endParaRPr lang="en-SG" sz="7200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9F3D723E-7177-4D6F-99EF-101EFCD709F2}" type="slidenum">
              <a:rPr lang="en-SG" smtClean="0"/>
              <a:t>21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1120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SG" dirty="0" smtClean="0">
                <a:solidFill>
                  <a:srgbClr val="0070C0"/>
                </a:solidFill>
              </a:rPr>
              <a:t>Introduction</a:t>
            </a:r>
            <a:endParaRPr lang="en-SG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82216"/>
            <a:ext cx="10160000" cy="4800600"/>
          </a:xfrm>
        </p:spPr>
        <p:txBody>
          <a:bodyPr/>
          <a:lstStyle/>
          <a:p>
            <a:r>
              <a:rPr lang="en-US" dirty="0"/>
              <a:t>Magnitude spectra are widely used to represent, visualize, and perform operations on signals in the frequency domain. </a:t>
            </a:r>
            <a:endParaRPr lang="en-US" dirty="0" smtClean="0"/>
          </a:p>
          <a:p>
            <a:r>
              <a:rPr lang="en-US" dirty="0"/>
              <a:t>The spectrogram is a series of Short-Time Fourier Transform magnitudes. </a:t>
            </a:r>
            <a:endParaRPr lang="en-US" dirty="0" smtClean="0"/>
          </a:p>
          <a:p>
            <a:r>
              <a:rPr lang="en-US" dirty="0" smtClean="0"/>
              <a:t>STFT Magnitude Equation:</a:t>
            </a: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9F3D723E-7177-4D6F-99EF-101EFCD709F2}" type="slidenum">
              <a:rPr lang="en-SG" smtClean="0"/>
              <a:t>3</a:t>
            </a:fld>
            <a:endParaRPr lang="en-SG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SG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4379414"/>
              </p:ext>
            </p:extLst>
          </p:nvPr>
        </p:nvGraphicFramePr>
        <p:xfrm>
          <a:off x="3835400" y="3129733"/>
          <a:ext cx="4521200" cy="1182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" name="Equation" r:id="rId4" imgW="2336760" imgH="609480" progId="Equation.DSMT4">
                  <p:embed/>
                </p:oleObj>
              </mc:Choice>
              <mc:Fallback>
                <p:oleObj name="Equation" r:id="rId4" imgW="2336760" imgH="609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5400" y="3129733"/>
                        <a:ext cx="4521200" cy="11826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83" y="4070554"/>
            <a:ext cx="5677717" cy="26509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2619" y="4070554"/>
            <a:ext cx="5598977" cy="278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13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SG" dirty="0" smtClean="0">
                <a:solidFill>
                  <a:srgbClr val="0070C0"/>
                </a:solidFill>
              </a:rPr>
              <a:t>Problem Formulation</a:t>
            </a:r>
            <a:endParaRPr lang="en-SG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 In many applications, the analysis and modification of the </a:t>
            </a:r>
            <a:r>
              <a:rPr lang="en-US" sz="2400" dirty="0" smtClean="0"/>
              <a:t>STFT and STFTM of </a:t>
            </a:r>
            <a:r>
              <a:rPr lang="en-US" sz="2400" dirty="0"/>
              <a:t>speech and audio signals are necessary.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Phases </a:t>
            </a:r>
            <a:r>
              <a:rPr lang="en-US" sz="2400" dirty="0"/>
              <a:t>could be lost or become meaningless as the spectral representations are manipulated or they might even not exist for artificially constructed spectrograms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Griffin </a:t>
            </a:r>
            <a:r>
              <a:rPr lang="en-US" sz="2400" dirty="0"/>
              <a:t>and Lim </a:t>
            </a:r>
            <a:r>
              <a:rPr lang="en-US" sz="2400" dirty="0" smtClean="0"/>
              <a:t>in 1984 developed </a:t>
            </a:r>
            <a:r>
              <a:rPr lang="en-US" sz="2400" dirty="0"/>
              <a:t>an iterative algorithm to estimate a signal based on its STFTM. A drawback of this algorithm is that the phase estimate for a given frame is dependent on all future and all past frames in the original signal. </a:t>
            </a:r>
            <a:endParaRPr lang="en-US" sz="2400" dirty="0" smtClean="0"/>
          </a:p>
          <a:p>
            <a:endParaRPr lang="en-SG" dirty="0"/>
          </a:p>
          <a:p>
            <a:endParaRPr lang="en-US" dirty="0" smtClean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9F3D723E-7177-4D6F-99EF-101EFCD709F2}" type="slidenum">
              <a:rPr lang="en-SG" smtClean="0"/>
              <a:t>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2004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7138"/>
            <a:ext cx="11011563" cy="859241"/>
          </a:xfrm>
        </p:spPr>
        <p:txBody>
          <a:bodyPr/>
          <a:lstStyle/>
          <a:p>
            <a:r>
              <a:rPr lang="en-SG" dirty="0" smtClean="0"/>
              <a:t>Real Time Interactive Spectrogram Inversion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2891"/>
            <a:ext cx="10515600" cy="4794072"/>
          </a:xfrm>
        </p:spPr>
        <p:txBody>
          <a:bodyPr/>
          <a:lstStyle/>
          <a:p>
            <a:r>
              <a:rPr lang="en-SG" dirty="0" smtClean="0">
                <a:solidFill>
                  <a:srgbClr val="0070C0"/>
                </a:solidFill>
              </a:rPr>
              <a:t>RTISI: </a:t>
            </a:r>
            <a:r>
              <a:rPr lang="en-SG" dirty="0" smtClean="0"/>
              <a:t>Real Time Iterative Spectrogram Inversion</a:t>
            </a:r>
          </a:p>
          <a:p>
            <a:r>
              <a:rPr lang="en-SG" dirty="0" smtClean="0"/>
              <a:t>This method was a variant of the Griffin and Lim </a:t>
            </a:r>
            <a:r>
              <a:rPr lang="en-SG" dirty="0"/>
              <a:t>Algorithm </a:t>
            </a:r>
            <a:r>
              <a:rPr lang="en-SG" dirty="0" smtClean="0"/>
              <a:t>but was </a:t>
            </a:r>
            <a:r>
              <a:rPr lang="en-SG" dirty="0"/>
              <a:t>modified to estimate audio frames in sequence rather than in </a:t>
            </a:r>
            <a:r>
              <a:rPr lang="en-SG" dirty="0" smtClean="0"/>
              <a:t>parallel.</a:t>
            </a:r>
          </a:p>
          <a:p>
            <a:endParaRPr lang="en-SG" dirty="0" smtClean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9F3D723E-7177-4D6F-99EF-101EFCD709F2}" type="slidenum">
              <a:rPr lang="en-SG" smtClean="0"/>
              <a:t>5</a:t>
            </a:fld>
            <a:endParaRPr lang="en-SG"/>
          </a:p>
        </p:txBody>
      </p:sp>
      <p:sp>
        <p:nvSpPr>
          <p:cNvPr id="6" name="TextBox 5"/>
          <p:cNvSpPr txBox="1"/>
          <p:nvPr/>
        </p:nvSpPr>
        <p:spPr>
          <a:xfrm>
            <a:off x="952727" y="4887516"/>
            <a:ext cx="3788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 smtClean="0"/>
              <a:t>Partially reconstructed frames in RTISI</a:t>
            </a:r>
            <a:endParaRPr lang="en-SG" dirty="0"/>
          </a:p>
        </p:txBody>
      </p:sp>
      <p:pic>
        <p:nvPicPr>
          <p:cNvPr id="7" name="rtisiexampleori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172405" y="2765677"/>
            <a:ext cx="609600" cy="609600"/>
          </a:xfrm>
          <a:prstGeom prst="rect">
            <a:avLst/>
          </a:prstGeom>
        </p:spPr>
      </p:pic>
      <p:pic>
        <p:nvPicPr>
          <p:cNvPr id="8" name="rtisiexamplegriffinlim5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172405" y="5233339"/>
            <a:ext cx="609600" cy="609600"/>
          </a:xfrm>
          <a:prstGeom prst="rect">
            <a:avLst/>
          </a:prstGeom>
        </p:spPr>
      </p:pic>
      <p:pic>
        <p:nvPicPr>
          <p:cNvPr id="9" name="rtisiexamplertisi5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172405" y="6018882"/>
            <a:ext cx="609600" cy="609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198603" y="2885811"/>
            <a:ext cx="1764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 smtClean="0">
                <a:solidFill>
                  <a:srgbClr val="0070C0"/>
                </a:solidFill>
              </a:rPr>
              <a:t>Orchestral Music</a:t>
            </a:r>
            <a:endParaRPr lang="en-SG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98603" y="5163251"/>
            <a:ext cx="23546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 smtClean="0">
                <a:solidFill>
                  <a:srgbClr val="0070C0"/>
                </a:solidFill>
              </a:rPr>
              <a:t>Reconstruction with 50</a:t>
            </a:r>
          </a:p>
          <a:p>
            <a:r>
              <a:rPr lang="en-SG" dirty="0" smtClean="0">
                <a:solidFill>
                  <a:srgbClr val="0070C0"/>
                </a:solidFill>
              </a:rPr>
              <a:t> Iterations of G&amp;L</a:t>
            </a:r>
          </a:p>
          <a:p>
            <a:endParaRPr lang="en-SG" dirty="0"/>
          </a:p>
        </p:txBody>
      </p:sp>
      <p:sp>
        <p:nvSpPr>
          <p:cNvPr id="13" name="TextBox 12"/>
          <p:cNvSpPr txBox="1"/>
          <p:nvPr/>
        </p:nvSpPr>
        <p:spPr>
          <a:xfrm>
            <a:off x="8198603" y="6206339"/>
            <a:ext cx="2290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 smtClean="0">
                <a:solidFill>
                  <a:srgbClr val="0070C0"/>
                </a:solidFill>
              </a:rPr>
              <a:t>Reconstruction with 5 </a:t>
            </a:r>
          </a:p>
          <a:p>
            <a:r>
              <a:rPr lang="en-SG" dirty="0" smtClean="0">
                <a:solidFill>
                  <a:srgbClr val="0070C0"/>
                </a:solidFill>
              </a:rPr>
              <a:t>Iterations of RTISI</a:t>
            </a:r>
            <a:endParaRPr lang="en-SG" dirty="0">
              <a:solidFill>
                <a:srgbClr val="0070C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2727" y="2637877"/>
            <a:ext cx="4076700" cy="20669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218063" y="3655199"/>
            <a:ext cx="3295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 smtClean="0">
                <a:solidFill>
                  <a:srgbClr val="0070C0"/>
                </a:solidFill>
              </a:rPr>
              <a:t>Orchestral Music with zero Phase</a:t>
            </a:r>
            <a:endParaRPr lang="en-SG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18063" y="4458309"/>
            <a:ext cx="3631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 smtClean="0">
                <a:solidFill>
                  <a:srgbClr val="0070C0"/>
                </a:solidFill>
              </a:rPr>
              <a:t>Orchestral Music with random Phase</a:t>
            </a:r>
            <a:endParaRPr lang="en-SG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908183"/>
            <a:ext cx="6871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600" b="1" dirty="0"/>
              <a:t>Zhu, X., Beauregard, G. T., &amp; Wyse, L. L. (2007</a:t>
            </a:r>
            <a:r>
              <a:rPr lang="en-SG" sz="1600" dirty="0"/>
              <a:t>). Real-time signal estimation from modified short-time Fourier transform magnitude spectra. </a:t>
            </a:r>
            <a:r>
              <a:rPr lang="en-SG" sz="1600" i="1" dirty="0"/>
              <a:t>Audio, Speech, and Language Processing, IEEE Transactions on</a:t>
            </a:r>
            <a:r>
              <a:rPr lang="en-SG" sz="1600" dirty="0"/>
              <a:t>, </a:t>
            </a:r>
            <a:r>
              <a:rPr lang="en-SG" sz="1600" i="1" dirty="0"/>
              <a:t>15</a:t>
            </a:r>
            <a:r>
              <a:rPr lang="en-SG" sz="1600" dirty="0"/>
              <a:t>(5)</a:t>
            </a:r>
            <a:endParaRPr lang="en-US" sz="1600" dirty="0"/>
          </a:p>
        </p:txBody>
      </p:sp>
      <p:pic>
        <p:nvPicPr>
          <p:cNvPr id="14" name="mediazerohigh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172405" y="3693142"/>
            <a:ext cx="609600" cy="609600"/>
          </a:xfrm>
          <a:prstGeom prst="rect">
            <a:avLst/>
          </a:prstGeom>
        </p:spPr>
      </p:pic>
      <p:pic>
        <p:nvPicPr>
          <p:cNvPr id="19" name="mediarandomhigh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172405" y="44854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35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8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48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48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00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00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SG" dirty="0" smtClean="0">
                <a:solidFill>
                  <a:srgbClr val="0070C0"/>
                </a:solidFill>
              </a:rPr>
              <a:t>Objective</a:t>
            </a:r>
            <a:endParaRPr lang="en-SG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4065" y="2190135"/>
            <a:ext cx="10160000" cy="4800600"/>
          </a:xfrm>
        </p:spPr>
        <p:txBody>
          <a:bodyPr/>
          <a:lstStyle/>
          <a:p>
            <a:r>
              <a:rPr lang="en-US" sz="2800" dirty="0" smtClean="0"/>
              <a:t>The objective is to use these </a:t>
            </a:r>
            <a:r>
              <a:rPr lang="en-US" sz="2800" dirty="0"/>
              <a:t>spectral representations to generate a real-valued signal that corresponds as closely as possible to the original </a:t>
            </a:r>
            <a:r>
              <a:rPr lang="en-US" sz="2800" dirty="0" smtClean="0"/>
              <a:t>spectrograms</a:t>
            </a:r>
            <a:r>
              <a:rPr lang="en-US" sz="2800" dirty="0"/>
              <a:t> </a:t>
            </a:r>
            <a:r>
              <a:rPr lang="en-US" sz="2800" dirty="0" smtClean="0"/>
              <a:t>– without iteration.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9F3D723E-7177-4D6F-99EF-101EFCD709F2}" type="slidenum">
              <a:rPr lang="en-SG" smtClean="0"/>
              <a:t>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6252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SG" dirty="0" smtClean="0">
                <a:solidFill>
                  <a:srgbClr val="0070C0"/>
                </a:solidFill>
              </a:rPr>
              <a:t>Steps</a:t>
            </a:r>
            <a:endParaRPr lang="en-SG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/>
                  <a:t>The SPSI method begins with a series of magnitude spectra assumed to represent overlapping windowed frames of an actual or hypothetical time-domain signal</a:t>
                </a:r>
                <a:r>
                  <a:rPr lang="en-US" sz="2800" dirty="0" smtClean="0"/>
                  <a:t>.</a:t>
                </a:r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The </a:t>
                </a:r>
                <a:r>
                  <a:rPr lang="en-US" sz="2800" dirty="0"/>
                  <a:t>frames are assumed to be windowed using a </a:t>
                </a:r>
                <a:r>
                  <a:rPr lang="en-US" sz="2800" dirty="0" err="1"/>
                  <a:t>Hanning</a:t>
                </a:r>
                <a:r>
                  <a:rPr lang="en-US" sz="2800" dirty="0"/>
                  <a:t> window, with an analysis step size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which is one quarter the frame length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endParaRPr lang="en-US" dirty="0" smtClean="0"/>
              </a:p>
              <a:p>
                <a:endParaRPr lang="en-SG" dirty="0"/>
              </a:p>
              <a:p>
                <a:endParaRPr lang="en-SG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144" r="-1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9F3D723E-7177-4D6F-99EF-101EFCD709F2}" type="slidenum">
              <a:rPr lang="en-SG" smtClean="0"/>
              <a:t>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6590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Peak Identification using Quadratic Interpolation</a:t>
            </a:r>
            <a:r>
              <a:rPr lang="en-SG" dirty="0"/>
              <a:t/>
            </a:r>
            <a:br>
              <a:rPr lang="en-SG" dirty="0"/>
            </a:br>
            <a:endParaRPr lang="en-SG" dirty="0"/>
          </a:p>
        </p:txBody>
      </p:sp>
      <p:pic>
        <p:nvPicPr>
          <p:cNvPr id="4" name="Content Placeholder 3" descr="quadinterp6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218" y="1690688"/>
            <a:ext cx="5195382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9F3D723E-7177-4D6F-99EF-101EFCD709F2}" type="slidenum">
              <a:rPr lang="en-SG" smtClean="0"/>
              <a:t>8</a:t>
            </a:fld>
            <a:endParaRPr lang="en-SG"/>
          </a:p>
        </p:txBody>
      </p:sp>
      <p:sp>
        <p:nvSpPr>
          <p:cNvPr id="6" name="TextBox 5"/>
          <p:cNvSpPr txBox="1"/>
          <p:nvPr/>
        </p:nvSpPr>
        <p:spPr>
          <a:xfrm>
            <a:off x="2872403" y="6215746"/>
            <a:ext cx="6281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SG" dirty="0" smtClean="0"/>
              <a:t>The Quadratic Interpolation technique used follows the algorithm</a:t>
            </a:r>
          </a:p>
          <a:p>
            <a:pPr algn="ctr"/>
            <a:r>
              <a:rPr lang="en-SG" dirty="0" smtClean="0"/>
              <a:t> proposed by Julius </a:t>
            </a:r>
            <a:r>
              <a:rPr lang="en-SG" dirty="0" err="1" smtClean="0"/>
              <a:t>O.Smith</a:t>
            </a:r>
            <a:r>
              <a:rPr lang="en-SG" dirty="0" smtClean="0"/>
              <a:t> </a:t>
            </a:r>
            <a:r>
              <a:rPr lang="en-SG" dirty="0" err="1" smtClean="0"/>
              <a:t>lll</a:t>
            </a:r>
            <a:r>
              <a:rPr lang="en-SG" dirty="0" smtClean="0"/>
              <a:t> in ‘Spectral Signal Processing’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7423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366" y="174916"/>
            <a:ext cx="6242405" cy="908852"/>
          </a:xfrm>
        </p:spPr>
        <p:txBody>
          <a:bodyPr/>
          <a:lstStyle/>
          <a:p>
            <a:r>
              <a:rPr lang="en-SG" dirty="0">
                <a:solidFill>
                  <a:schemeClr val="accent1">
                    <a:lumMod val="75000"/>
                  </a:schemeClr>
                </a:solidFill>
              </a:rPr>
              <a:t>Phase Locking of Bins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9F3D723E-7177-4D6F-99EF-101EFCD709F2}" type="slidenum">
              <a:rPr lang="en-SG" smtClean="0"/>
              <a:t>9</a:t>
            </a:fld>
            <a:endParaRPr lang="en-SG"/>
          </a:p>
        </p:txBody>
      </p:sp>
      <p:sp>
        <p:nvSpPr>
          <p:cNvPr id="5" name="Freeform 4"/>
          <p:cNvSpPr/>
          <p:nvPr/>
        </p:nvSpPr>
        <p:spPr>
          <a:xfrm>
            <a:off x="1946788" y="1788669"/>
            <a:ext cx="8017121" cy="3992699"/>
          </a:xfrm>
          <a:custGeom>
            <a:avLst/>
            <a:gdLst>
              <a:gd name="connsiteX0" fmla="*/ 0 w 7692657"/>
              <a:gd name="connsiteY0" fmla="*/ 2635847 h 3992699"/>
              <a:gd name="connsiteX1" fmla="*/ 44245 w 7692657"/>
              <a:gd name="connsiteY1" fmla="*/ 2576854 h 3992699"/>
              <a:gd name="connsiteX2" fmla="*/ 1179871 w 7692657"/>
              <a:gd name="connsiteY2" fmla="*/ 1116763 h 3992699"/>
              <a:gd name="connsiteX3" fmla="*/ 2330245 w 7692657"/>
              <a:gd name="connsiteY3" fmla="*/ 2281886 h 3992699"/>
              <a:gd name="connsiteX4" fmla="*/ 3760838 w 7692657"/>
              <a:gd name="connsiteY4" fmla="*/ 10634 h 3992699"/>
              <a:gd name="connsiteX5" fmla="*/ 5324167 w 7692657"/>
              <a:gd name="connsiteY5" fmla="*/ 3388015 h 3992699"/>
              <a:gd name="connsiteX6" fmla="*/ 6592529 w 7692657"/>
              <a:gd name="connsiteY6" fmla="*/ 1500221 h 3992699"/>
              <a:gd name="connsiteX7" fmla="*/ 7551174 w 7692657"/>
              <a:gd name="connsiteY7" fmla="*/ 3550247 h 3992699"/>
              <a:gd name="connsiteX8" fmla="*/ 7669161 w 7692657"/>
              <a:gd name="connsiteY8" fmla="*/ 3992699 h 3992699"/>
              <a:gd name="connsiteX0" fmla="*/ 324464 w 8017121"/>
              <a:gd name="connsiteY0" fmla="*/ 2635847 h 3992699"/>
              <a:gd name="connsiteX1" fmla="*/ 0 w 8017121"/>
              <a:gd name="connsiteY1" fmla="*/ 3741977 h 3992699"/>
              <a:gd name="connsiteX2" fmla="*/ 1504335 w 8017121"/>
              <a:gd name="connsiteY2" fmla="*/ 1116763 h 3992699"/>
              <a:gd name="connsiteX3" fmla="*/ 2654709 w 8017121"/>
              <a:gd name="connsiteY3" fmla="*/ 2281886 h 3992699"/>
              <a:gd name="connsiteX4" fmla="*/ 4085302 w 8017121"/>
              <a:gd name="connsiteY4" fmla="*/ 10634 h 3992699"/>
              <a:gd name="connsiteX5" fmla="*/ 5648631 w 8017121"/>
              <a:gd name="connsiteY5" fmla="*/ 3388015 h 3992699"/>
              <a:gd name="connsiteX6" fmla="*/ 6916993 w 8017121"/>
              <a:gd name="connsiteY6" fmla="*/ 1500221 h 3992699"/>
              <a:gd name="connsiteX7" fmla="*/ 7875638 w 8017121"/>
              <a:gd name="connsiteY7" fmla="*/ 3550247 h 3992699"/>
              <a:gd name="connsiteX8" fmla="*/ 7993625 w 8017121"/>
              <a:gd name="connsiteY8" fmla="*/ 3992699 h 3992699"/>
              <a:gd name="connsiteX0" fmla="*/ 0 w 8017121"/>
              <a:gd name="connsiteY0" fmla="*/ 3741977 h 3992699"/>
              <a:gd name="connsiteX1" fmla="*/ 1504335 w 8017121"/>
              <a:gd name="connsiteY1" fmla="*/ 1116763 h 3992699"/>
              <a:gd name="connsiteX2" fmla="*/ 2654709 w 8017121"/>
              <a:gd name="connsiteY2" fmla="*/ 2281886 h 3992699"/>
              <a:gd name="connsiteX3" fmla="*/ 4085302 w 8017121"/>
              <a:gd name="connsiteY3" fmla="*/ 10634 h 3992699"/>
              <a:gd name="connsiteX4" fmla="*/ 5648631 w 8017121"/>
              <a:gd name="connsiteY4" fmla="*/ 3388015 h 3992699"/>
              <a:gd name="connsiteX5" fmla="*/ 6916993 w 8017121"/>
              <a:gd name="connsiteY5" fmla="*/ 1500221 h 3992699"/>
              <a:gd name="connsiteX6" fmla="*/ 7875638 w 8017121"/>
              <a:gd name="connsiteY6" fmla="*/ 3550247 h 3992699"/>
              <a:gd name="connsiteX7" fmla="*/ 7993625 w 8017121"/>
              <a:gd name="connsiteY7" fmla="*/ 3992699 h 3992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17121" h="3992699">
                <a:moveTo>
                  <a:pt x="0" y="3741977"/>
                </a:moveTo>
                <a:cubicBezTo>
                  <a:pt x="196645" y="3488796"/>
                  <a:pt x="1061884" y="1360111"/>
                  <a:pt x="1504335" y="1116763"/>
                </a:cubicBezTo>
                <a:cubicBezTo>
                  <a:pt x="1946786" y="873415"/>
                  <a:pt x="2224548" y="2466241"/>
                  <a:pt x="2654709" y="2281886"/>
                </a:cubicBezTo>
                <a:cubicBezTo>
                  <a:pt x="3084870" y="2097531"/>
                  <a:pt x="3586315" y="-173721"/>
                  <a:pt x="4085302" y="10634"/>
                </a:cubicBezTo>
                <a:cubicBezTo>
                  <a:pt x="4584289" y="194989"/>
                  <a:pt x="5176683" y="3139751"/>
                  <a:pt x="5648631" y="3388015"/>
                </a:cubicBezTo>
                <a:cubicBezTo>
                  <a:pt x="6120580" y="3636280"/>
                  <a:pt x="6545825" y="1473182"/>
                  <a:pt x="6916993" y="1500221"/>
                </a:cubicBezTo>
                <a:cubicBezTo>
                  <a:pt x="7288161" y="1527260"/>
                  <a:pt x="7696199" y="3134834"/>
                  <a:pt x="7875638" y="3550247"/>
                </a:cubicBezTo>
                <a:cubicBezTo>
                  <a:pt x="8055077" y="3965660"/>
                  <a:pt x="8024351" y="3979179"/>
                  <a:pt x="7993625" y="3992699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76793" y="1083767"/>
            <a:ext cx="1464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Peak, p&gt;</a:t>
            </a:r>
            <a:r>
              <a:rPr lang="en-US" sz="2400" dirty="0" err="1" smtClean="0"/>
              <a:t>cf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647907" y="2072098"/>
            <a:ext cx="1464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Peak, p&lt;</a:t>
            </a:r>
            <a:r>
              <a:rPr lang="en-US" sz="2400" dirty="0" err="1" smtClean="0"/>
              <a:t>cf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003969" y="5157921"/>
            <a:ext cx="1019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trough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179789" y="6032541"/>
            <a:ext cx="1019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trough</a:t>
            </a:r>
            <a:endParaRPr lang="en-US" sz="2400" dirty="0"/>
          </a:p>
        </p:txBody>
      </p:sp>
      <p:sp>
        <p:nvSpPr>
          <p:cNvPr id="14" name="Oval 13"/>
          <p:cNvSpPr/>
          <p:nvPr/>
        </p:nvSpPr>
        <p:spPr>
          <a:xfrm>
            <a:off x="5896354" y="1712870"/>
            <a:ext cx="147484" cy="15159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808481" y="3224530"/>
            <a:ext cx="147484" cy="15159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490454" y="2793163"/>
            <a:ext cx="147484" cy="15159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4513821" y="3628103"/>
            <a:ext cx="0" cy="14010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689641" y="4481051"/>
            <a:ext cx="0" cy="14010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946788" y="2944761"/>
            <a:ext cx="973393" cy="1789471"/>
          </a:xfrm>
          <a:prstGeom prst="straightConnector1">
            <a:avLst/>
          </a:prstGeom>
          <a:ln w="2222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739963" y="1864468"/>
            <a:ext cx="849676" cy="1789472"/>
          </a:xfrm>
          <a:prstGeom prst="straightConnector1">
            <a:avLst/>
          </a:prstGeom>
          <a:ln w="22225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937603" y="2885573"/>
            <a:ext cx="486697" cy="855633"/>
          </a:xfrm>
          <a:prstGeom prst="straightConnector1">
            <a:avLst/>
          </a:prstGeom>
          <a:ln w="22225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459794" y="1864468"/>
            <a:ext cx="1002890" cy="2616583"/>
          </a:xfrm>
          <a:prstGeom prst="straightConnector1">
            <a:avLst/>
          </a:prstGeom>
          <a:ln w="2222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 rot="17852393">
            <a:off x="1571571" y="3508305"/>
            <a:ext cx="1241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Peak phase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 rot="17767269">
            <a:off x="4675982" y="2344342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 shift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 rot="4073129">
            <a:off x="6470872" y="2789300"/>
            <a:ext cx="1241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Peak phase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 rot="3503844">
            <a:off x="3899482" y="2983466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 shift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347587" y="471948"/>
            <a:ext cx="3672348" cy="2057060"/>
          </a:xfrm>
          <a:prstGeom prst="rect">
            <a:avLst/>
          </a:prstGeom>
          <a:noFill/>
          <a:ln cmpd="sng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8882223" y="1712870"/>
            <a:ext cx="27837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8882223" y="1500478"/>
            <a:ext cx="0" cy="36399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1645087" y="1503438"/>
            <a:ext cx="0" cy="36399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0253211" y="1539006"/>
            <a:ext cx="0" cy="3639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0048668" y="1038813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cf</a:t>
            </a:r>
            <a:endParaRPr lang="en-US" sz="2400" dirty="0"/>
          </a:p>
        </p:txBody>
      </p:sp>
      <p:sp>
        <p:nvSpPr>
          <p:cNvPr id="46" name="Oval 45"/>
          <p:cNvSpPr/>
          <p:nvPr/>
        </p:nvSpPr>
        <p:spPr>
          <a:xfrm>
            <a:off x="10886225" y="1637071"/>
            <a:ext cx="147484" cy="15159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10786682" y="1042671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</a:t>
            </a:r>
            <a:endParaRPr lang="en-US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8365085" y="518156"/>
            <a:ext cx="2719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Single frequency bin</a:t>
            </a:r>
            <a:endParaRPr lang="en-US" sz="2400" dirty="0"/>
          </a:p>
        </p:txBody>
      </p:sp>
      <p:sp>
        <p:nvSpPr>
          <p:cNvPr id="31" name="Oval 30"/>
          <p:cNvSpPr/>
          <p:nvPr/>
        </p:nvSpPr>
        <p:spPr>
          <a:xfrm>
            <a:off x="6048754" y="1788669"/>
            <a:ext cx="147484" cy="15159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341756" y="2882817"/>
            <a:ext cx="147484" cy="15159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643113" y="2898167"/>
            <a:ext cx="147484" cy="15159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724997" y="1788669"/>
            <a:ext cx="147484" cy="15159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5029200" y="1995055"/>
            <a:ext cx="1052945" cy="1011381"/>
          </a:xfrm>
          <a:custGeom>
            <a:avLst/>
            <a:gdLst>
              <a:gd name="connsiteX0" fmla="*/ 0 w 1052945"/>
              <a:gd name="connsiteY0" fmla="*/ 1011381 h 1011381"/>
              <a:gd name="connsiteX1" fmla="*/ 304800 w 1052945"/>
              <a:gd name="connsiteY1" fmla="*/ 498763 h 1011381"/>
              <a:gd name="connsiteX2" fmla="*/ 900545 w 1052945"/>
              <a:gd name="connsiteY2" fmla="*/ 304800 h 1011381"/>
              <a:gd name="connsiteX3" fmla="*/ 1052945 w 1052945"/>
              <a:gd name="connsiteY3" fmla="*/ 0 h 101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2945" h="1011381">
                <a:moveTo>
                  <a:pt x="0" y="1011381"/>
                </a:moveTo>
                <a:cubicBezTo>
                  <a:pt x="77354" y="813953"/>
                  <a:pt x="154709" y="616526"/>
                  <a:pt x="304800" y="498763"/>
                </a:cubicBezTo>
                <a:cubicBezTo>
                  <a:pt x="454891" y="381000"/>
                  <a:pt x="775854" y="387927"/>
                  <a:pt x="900545" y="304800"/>
                </a:cubicBezTo>
                <a:cubicBezTo>
                  <a:pt x="1025236" y="221673"/>
                  <a:pt x="1039090" y="110836"/>
                  <a:pt x="1052945" y="0"/>
                </a:cubicBezTo>
              </a:path>
            </a:pathLst>
          </a:custGeom>
          <a:noFill/>
          <a:ln>
            <a:solidFill>
              <a:srgbClr val="7030A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5070765" y="2022763"/>
            <a:ext cx="783078" cy="1011382"/>
          </a:xfrm>
          <a:custGeom>
            <a:avLst/>
            <a:gdLst>
              <a:gd name="connsiteX0" fmla="*/ 0 w 783078"/>
              <a:gd name="connsiteY0" fmla="*/ 1011382 h 1011382"/>
              <a:gd name="connsiteX1" fmla="*/ 235527 w 783078"/>
              <a:gd name="connsiteY1" fmla="*/ 443346 h 1011382"/>
              <a:gd name="connsiteX2" fmla="*/ 720436 w 783078"/>
              <a:gd name="connsiteY2" fmla="*/ 193964 h 1011382"/>
              <a:gd name="connsiteX3" fmla="*/ 762000 w 783078"/>
              <a:gd name="connsiteY3" fmla="*/ 0 h 1011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3078" h="1011382">
                <a:moveTo>
                  <a:pt x="0" y="1011382"/>
                </a:moveTo>
                <a:cubicBezTo>
                  <a:pt x="57727" y="795482"/>
                  <a:pt x="115454" y="579582"/>
                  <a:pt x="235527" y="443346"/>
                </a:cubicBezTo>
                <a:cubicBezTo>
                  <a:pt x="355600" y="307110"/>
                  <a:pt x="632691" y="267855"/>
                  <a:pt x="720436" y="193964"/>
                </a:cubicBezTo>
                <a:cubicBezTo>
                  <a:pt x="808181" y="120073"/>
                  <a:pt x="785090" y="60036"/>
                  <a:pt x="762000" y="0"/>
                </a:cubicBezTo>
              </a:path>
            </a:pathLst>
          </a:custGeom>
          <a:noFill/>
          <a:ln>
            <a:solidFill>
              <a:srgbClr val="7030A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3464341" y="3089565"/>
            <a:ext cx="831815" cy="401781"/>
          </a:xfrm>
          <a:custGeom>
            <a:avLst/>
            <a:gdLst>
              <a:gd name="connsiteX0" fmla="*/ 915209 w 938839"/>
              <a:gd name="connsiteY0" fmla="*/ 387927 h 387927"/>
              <a:gd name="connsiteX1" fmla="*/ 845936 w 938839"/>
              <a:gd name="connsiteY1" fmla="*/ 318654 h 387927"/>
              <a:gd name="connsiteX2" fmla="*/ 167064 w 938839"/>
              <a:gd name="connsiteY2" fmla="*/ 207818 h 387927"/>
              <a:gd name="connsiteX3" fmla="*/ 14664 w 938839"/>
              <a:gd name="connsiteY3" fmla="*/ 41563 h 387927"/>
              <a:gd name="connsiteX4" fmla="*/ 14664 w 938839"/>
              <a:gd name="connsiteY4" fmla="*/ 0 h 38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8839" h="387927">
                <a:moveTo>
                  <a:pt x="915209" y="387927"/>
                </a:moveTo>
                <a:cubicBezTo>
                  <a:pt x="942918" y="368299"/>
                  <a:pt x="970627" y="348672"/>
                  <a:pt x="845936" y="318654"/>
                </a:cubicBezTo>
                <a:cubicBezTo>
                  <a:pt x="721245" y="288636"/>
                  <a:pt x="305609" y="254000"/>
                  <a:pt x="167064" y="207818"/>
                </a:cubicBezTo>
                <a:cubicBezTo>
                  <a:pt x="28519" y="161636"/>
                  <a:pt x="40064" y="76199"/>
                  <a:pt x="14664" y="41563"/>
                </a:cubicBezTo>
                <a:cubicBezTo>
                  <a:pt x="-10736" y="6927"/>
                  <a:pt x="1964" y="3463"/>
                  <a:pt x="14664" y="0"/>
                </a:cubicBezTo>
              </a:path>
            </a:pathLst>
          </a:custGeom>
          <a:noFill/>
          <a:ln>
            <a:solidFill>
              <a:srgbClr val="7030A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3705164" y="3131127"/>
            <a:ext cx="562036" cy="360218"/>
          </a:xfrm>
          <a:custGeom>
            <a:avLst/>
            <a:gdLst>
              <a:gd name="connsiteX0" fmla="*/ 562036 w 562036"/>
              <a:gd name="connsiteY0" fmla="*/ 360218 h 360218"/>
              <a:gd name="connsiteX1" fmla="*/ 381927 w 562036"/>
              <a:gd name="connsiteY1" fmla="*/ 221673 h 360218"/>
              <a:gd name="connsiteX2" fmla="*/ 49418 w 562036"/>
              <a:gd name="connsiteY2" fmla="*/ 138546 h 360218"/>
              <a:gd name="connsiteX3" fmla="*/ 7854 w 562036"/>
              <a:gd name="connsiteY3" fmla="*/ 0 h 36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2036" h="360218">
                <a:moveTo>
                  <a:pt x="562036" y="360218"/>
                </a:moveTo>
                <a:cubicBezTo>
                  <a:pt x="514699" y="309418"/>
                  <a:pt x="467363" y="258618"/>
                  <a:pt x="381927" y="221673"/>
                </a:cubicBezTo>
                <a:cubicBezTo>
                  <a:pt x="296491" y="184728"/>
                  <a:pt x="111763" y="175491"/>
                  <a:pt x="49418" y="138546"/>
                </a:cubicBezTo>
                <a:cubicBezTo>
                  <a:pt x="-12927" y="101601"/>
                  <a:pt x="-2537" y="50800"/>
                  <a:pt x="7854" y="0"/>
                </a:cubicBezTo>
              </a:path>
            </a:pathLst>
          </a:custGeom>
          <a:noFill/>
          <a:ln>
            <a:solidFill>
              <a:srgbClr val="7030A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49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1157</TotalTime>
  <Words>1598</Words>
  <Application>Microsoft Office PowerPoint</Application>
  <PresentationFormat>Custom</PresentationFormat>
  <Paragraphs>235</Paragraphs>
  <Slides>21</Slides>
  <Notes>12</Notes>
  <HiddenSlides>0</HiddenSlides>
  <MMClips>11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Adjacency</vt:lpstr>
      <vt:lpstr>Equation</vt:lpstr>
      <vt:lpstr>  Single Pass Spectrogram Inversion  </vt:lpstr>
      <vt:lpstr>Agenda</vt:lpstr>
      <vt:lpstr>Introduction</vt:lpstr>
      <vt:lpstr>Problem Formulation</vt:lpstr>
      <vt:lpstr>Real Time Interactive Spectrogram Inversion</vt:lpstr>
      <vt:lpstr>Objective</vt:lpstr>
      <vt:lpstr>Steps</vt:lpstr>
      <vt:lpstr>Peak Identification using Quadratic Interpolation </vt:lpstr>
      <vt:lpstr>Phase Locking of Bins</vt:lpstr>
      <vt:lpstr>Final Step</vt:lpstr>
      <vt:lpstr>Flowchart of SPSI</vt:lpstr>
      <vt:lpstr>Evaluation</vt:lpstr>
      <vt:lpstr>Results</vt:lpstr>
      <vt:lpstr>SPSI  as initial condition for G&amp;L</vt:lpstr>
      <vt:lpstr>Analysis Summary</vt:lpstr>
      <vt:lpstr>Plots of a Musical Signal and its Reconstructed Version</vt:lpstr>
      <vt:lpstr> Plots of a Musical Signal and its Reconstructed Version </vt:lpstr>
      <vt:lpstr>Other Applications</vt:lpstr>
      <vt:lpstr>Future Work</vt:lpstr>
      <vt:lpstr>Conclusion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Omgaja Single Pass Spectrogram Inversion</dc:title>
  <dc:creator>Mithila Harish</dc:creator>
  <cp:lastModifiedBy>anon0</cp:lastModifiedBy>
  <cp:revision>116</cp:revision>
  <dcterms:created xsi:type="dcterms:W3CDTF">2015-06-21T13:42:24Z</dcterms:created>
  <dcterms:modified xsi:type="dcterms:W3CDTF">2015-07-22T13:55:09Z</dcterms:modified>
</cp:coreProperties>
</file>